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92D0BFD-E103-472B-8389-2C73A494D8AC}"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ED04C5-9451-461A-B54E-395BFA6A822E}" type="slidenum">
              <a:rPr lang="en-US" smtClean="0"/>
              <a:t>‹#›</a:t>
            </a:fld>
            <a:endParaRPr lang="en-US"/>
          </a:p>
        </p:txBody>
      </p:sp>
    </p:spTree>
    <p:extLst>
      <p:ext uri="{BB962C8B-B14F-4D97-AF65-F5344CB8AC3E}">
        <p14:creationId xmlns:p14="http://schemas.microsoft.com/office/powerpoint/2010/main" val="4655952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2D0BFD-E103-472B-8389-2C73A494D8AC}"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ED04C5-9451-461A-B54E-395BFA6A822E}" type="slidenum">
              <a:rPr lang="en-US" smtClean="0"/>
              <a:t>‹#›</a:t>
            </a:fld>
            <a:endParaRPr lang="en-US"/>
          </a:p>
        </p:txBody>
      </p:sp>
    </p:spTree>
    <p:extLst>
      <p:ext uri="{BB962C8B-B14F-4D97-AF65-F5344CB8AC3E}">
        <p14:creationId xmlns:p14="http://schemas.microsoft.com/office/powerpoint/2010/main" val="2112107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2D0BFD-E103-472B-8389-2C73A494D8AC}"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ED04C5-9451-461A-B54E-395BFA6A822E}" type="slidenum">
              <a:rPr lang="en-US" smtClean="0"/>
              <a:t>‹#›</a:t>
            </a:fld>
            <a:endParaRPr lang="en-US"/>
          </a:p>
        </p:txBody>
      </p:sp>
    </p:spTree>
    <p:extLst>
      <p:ext uri="{BB962C8B-B14F-4D97-AF65-F5344CB8AC3E}">
        <p14:creationId xmlns:p14="http://schemas.microsoft.com/office/powerpoint/2010/main" val="1191219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2D0BFD-E103-472B-8389-2C73A494D8AC}"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ED04C5-9451-461A-B54E-395BFA6A822E}" type="slidenum">
              <a:rPr lang="en-US" smtClean="0"/>
              <a:t>‹#›</a:t>
            </a:fld>
            <a:endParaRPr lang="en-US"/>
          </a:p>
        </p:txBody>
      </p:sp>
    </p:spTree>
    <p:extLst>
      <p:ext uri="{BB962C8B-B14F-4D97-AF65-F5344CB8AC3E}">
        <p14:creationId xmlns:p14="http://schemas.microsoft.com/office/powerpoint/2010/main" val="1196606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2D0BFD-E103-472B-8389-2C73A494D8AC}"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ED04C5-9451-461A-B54E-395BFA6A822E}" type="slidenum">
              <a:rPr lang="en-US" smtClean="0"/>
              <a:t>‹#›</a:t>
            </a:fld>
            <a:endParaRPr lang="en-US"/>
          </a:p>
        </p:txBody>
      </p:sp>
    </p:spTree>
    <p:extLst>
      <p:ext uri="{BB962C8B-B14F-4D97-AF65-F5344CB8AC3E}">
        <p14:creationId xmlns:p14="http://schemas.microsoft.com/office/powerpoint/2010/main" val="2290058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92D0BFD-E103-472B-8389-2C73A494D8AC}" type="datetimeFigureOut">
              <a:rPr lang="en-US" smtClean="0"/>
              <a:t>10/13/2011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ED04C5-9451-461A-B54E-395BFA6A822E}" type="slidenum">
              <a:rPr lang="en-US" smtClean="0"/>
              <a:t>‹#›</a:t>
            </a:fld>
            <a:endParaRPr lang="en-US"/>
          </a:p>
        </p:txBody>
      </p:sp>
    </p:spTree>
    <p:extLst>
      <p:ext uri="{BB962C8B-B14F-4D97-AF65-F5344CB8AC3E}">
        <p14:creationId xmlns:p14="http://schemas.microsoft.com/office/powerpoint/2010/main" val="31412118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92D0BFD-E103-472B-8389-2C73A494D8AC}" type="datetimeFigureOut">
              <a:rPr lang="en-US" smtClean="0"/>
              <a:t>10/13/2011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ED04C5-9451-461A-B54E-395BFA6A822E}" type="slidenum">
              <a:rPr lang="en-US" smtClean="0"/>
              <a:t>‹#›</a:t>
            </a:fld>
            <a:endParaRPr lang="en-US"/>
          </a:p>
        </p:txBody>
      </p:sp>
    </p:spTree>
    <p:extLst>
      <p:ext uri="{BB962C8B-B14F-4D97-AF65-F5344CB8AC3E}">
        <p14:creationId xmlns:p14="http://schemas.microsoft.com/office/powerpoint/2010/main" val="2255162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2D0BFD-E103-472B-8389-2C73A494D8AC}" type="datetimeFigureOut">
              <a:rPr lang="en-US" smtClean="0"/>
              <a:t>10/13/2011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ED04C5-9451-461A-B54E-395BFA6A822E}" type="slidenum">
              <a:rPr lang="en-US" smtClean="0"/>
              <a:t>‹#›</a:t>
            </a:fld>
            <a:endParaRPr lang="en-US"/>
          </a:p>
        </p:txBody>
      </p:sp>
    </p:spTree>
    <p:extLst>
      <p:ext uri="{BB962C8B-B14F-4D97-AF65-F5344CB8AC3E}">
        <p14:creationId xmlns:p14="http://schemas.microsoft.com/office/powerpoint/2010/main" val="897402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2D0BFD-E103-472B-8389-2C73A494D8AC}" type="datetimeFigureOut">
              <a:rPr lang="en-US" smtClean="0"/>
              <a:t>10/13/2011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ED04C5-9451-461A-B54E-395BFA6A822E}" type="slidenum">
              <a:rPr lang="en-US" smtClean="0"/>
              <a:t>‹#›</a:t>
            </a:fld>
            <a:endParaRPr lang="en-US"/>
          </a:p>
        </p:txBody>
      </p:sp>
    </p:spTree>
    <p:extLst>
      <p:ext uri="{BB962C8B-B14F-4D97-AF65-F5344CB8AC3E}">
        <p14:creationId xmlns:p14="http://schemas.microsoft.com/office/powerpoint/2010/main" val="988052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2D0BFD-E103-472B-8389-2C73A494D8AC}" type="datetimeFigureOut">
              <a:rPr lang="en-US" smtClean="0"/>
              <a:t>10/13/2011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ED04C5-9451-461A-B54E-395BFA6A822E}" type="slidenum">
              <a:rPr lang="en-US" smtClean="0"/>
              <a:t>‹#›</a:t>
            </a:fld>
            <a:endParaRPr lang="en-US"/>
          </a:p>
        </p:txBody>
      </p:sp>
    </p:spTree>
    <p:extLst>
      <p:ext uri="{BB962C8B-B14F-4D97-AF65-F5344CB8AC3E}">
        <p14:creationId xmlns:p14="http://schemas.microsoft.com/office/powerpoint/2010/main" val="565936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2D0BFD-E103-472B-8389-2C73A494D8AC}" type="datetimeFigureOut">
              <a:rPr lang="en-US" smtClean="0"/>
              <a:t>10/13/2011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ED04C5-9451-461A-B54E-395BFA6A822E}" type="slidenum">
              <a:rPr lang="en-US" smtClean="0"/>
              <a:t>‹#›</a:t>
            </a:fld>
            <a:endParaRPr lang="en-US"/>
          </a:p>
        </p:txBody>
      </p:sp>
    </p:spTree>
    <p:extLst>
      <p:ext uri="{BB962C8B-B14F-4D97-AF65-F5344CB8AC3E}">
        <p14:creationId xmlns:p14="http://schemas.microsoft.com/office/powerpoint/2010/main" val="3788428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2D0BFD-E103-472B-8389-2C73A494D8AC}" type="datetimeFigureOut">
              <a:rPr lang="en-US" smtClean="0"/>
              <a:t>10/13/2011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ED04C5-9451-461A-B54E-395BFA6A822E}" type="slidenum">
              <a:rPr lang="en-US" smtClean="0"/>
              <a:t>‹#›</a:t>
            </a:fld>
            <a:endParaRPr lang="en-US"/>
          </a:p>
        </p:txBody>
      </p:sp>
    </p:spTree>
    <p:extLst>
      <p:ext uri="{BB962C8B-B14F-4D97-AF65-F5344CB8AC3E}">
        <p14:creationId xmlns:p14="http://schemas.microsoft.com/office/powerpoint/2010/main" val="1797540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n 4"/>
          <p:cNvSpPr/>
          <p:nvPr/>
        </p:nvSpPr>
        <p:spPr>
          <a:xfrm>
            <a:off x="689487" y="1135626"/>
            <a:ext cx="304800" cy="4495800"/>
          </a:xfrm>
          <a:prstGeom prst="can">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lowchart: Connector 5"/>
          <p:cNvSpPr/>
          <p:nvPr/>
        </p:nvSpPr>
        <p:spPr>
          <a:xfrm>
            <a:off x="727587" y="1986115"/>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an 6"/>
          <p:cNvSpPr/>
          <p:nvPr/>
        </p:nvSpPr>
        <p:spPr>
          <a:xfrm>
            <a:off x="4243386" y="1224575"/>
            <a:ext cx="304800" cy="4495800"/>
          </a:xfrm>
          <a:prstGeom prst="can">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an 7"/>
          <p:cNvSpPr/>
          <p:nvPr/>
        </p:nvSpPr>
        <p:spPr>
          <a:xfrm>
            <a:off x="2374490" y="1175569"/>
            <a:ext cx="304800" cy="4495800"/>
          </a:xfrm>
          <a:prstGeom prst="can">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lowchart: Connector 8"/>
          <p:cNvSpPr/>
          <p:nvPr/>
        </p:nvSpPr>
        <p:spPr>
          <a:xfrm>
            <a:off x="716526" y="4718256"/>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Brace 9"/>
          <p:cNvSpPr/>
          <p:nvPr/>
        </p:nvSpPr>
        <p:spPr>
          <a:xfrm>
            <a:off x="1019175" y="1197389"/>
            <a:ext cx="184968" cy="86032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Right Brace 11"/>
          <p:cNvSpPr/>
          <p:nvPr/>
        </p:nvSpPr>
        <p:spPr>
          <a:xfrm>
            <a:off x="1055739" y="2106561"/>
            <a:ext cx="253180" cy="2686921"/>
          </a:xfrm>
          <a:prstGeom prst="rightBrace">
            <a:avLst>
              <a:gd name="adj1" fmla="val 8333"/>
              <a:gd name="adj2" fmla="val 5048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1308919" y="1381121"/>
            <a:ext cx="824680" cy="369332"/>
          </a:xfrm>
          <a:prstGeom prst="rect">
            <a:avLst/>
          </a:prstGeom>
          <a:noFill/>
        </p:spPr>
        <p:txBody>
          <a:bodyPr wrap="square" rtlCol="0">
            <a:spAutoFit/>
          </a:bodyPr>
          <a:lstStyle/>
          <a:p>
            <a:r>
              <a:rPr lang="en-US" dirty="0" smtClean="0"/>
              <a:t>3 cm</a:t>
            </a:r>
            <a:endParaRPr lang="en-US" dirty="0"/>
          </a:p>
        </p:txBody>
      </p:sp>
      <p:sp>
        <p:nvSpPr>
          <p:cNvPr id="14" name="TextBox 13"/>
          <p:cNvSpPr txBox="1"/>
          <p:nvPr/>
        </p:nvSpPr>
        <p:spPr>
          <a:xfrm>
            <a:off x="1111659" y="5098944"/>
            <a:ext cx="748482" cy="369332"/>
          </a:xfrm>
          <a:prstGeom prst="rect">
            <a:avLst/>
          </a:prstGeom>
          <a:noFill/>
        </p:spPr>
        <p:txBody>
          <a:bodyPr wrap="square" rtlCol="0">
            <a:spAutoFit/>
          </a:bodyPr>
          <a:lstStyle/>
          <a:p>
            <a:r>
              <a:rPr lang="en-US" dirty="0" smtClean="0"/>
              <a:t>3 cm</a:t>
            </a:r>
            <a:endParaRPr lang="en-US" dirty="0"/>
          </a:p>
        </p:txBody>
      </p:sp>
      <p:sp>
        <p:nvSpPr>
          <p:cNvPr id="15" name="TextBox 14"/>
          <p:cNvSpPr txBox="1"/>
          <p:nvPr/>
        </p:nvSpPr>
        <p:spPr>
          <a:xfrm>
            <a:off x="1273097" y="3265355"/>
            <a:ext cx="672281" cy="369332"/>
          </a:xfrm>
          <a:prstGeom prst="rect">
            <a:avLst/>
          </a:prstGeom>
          <a:noFill/>
        </p:spPr>
        <p:txBody>
          <a:bodyPr wrap="square" rtlCol="0">
            <a:spAutoFit/>
          </a:bodyPr>
          <a:lstStyle/>
          <a:p>
            <a:r>
              <a:rPr lang="en-US" dirty="0" smtClean="0"/>
              <a:t>8 cm</a:t>
            </a:r>
            <a:endParaRPr lang="en-US" dirty="0"/>
          </a:p>
        </p:txBody>
      </p:sp>
      <p:sp>
        <p:nvSpPr>
          <p:cNvPr id="16" name="TextBox 15"/>
          <p:cNvSpPr txBox="1"/>
          <p:nvPr/>
        </p:nvSpPr>
        <p:spPr>
          <a:xfrm>
            <a:off x="598538" y="5867399"/>
            <a:ext cx="887362" cy="584775"/>
          </a:xfrm>
          <a:prstGeom prst="rect">
            <a:avLst/>
          </a:prstGeom>
          <a:noFill/>
        </p:spPr>
        <p:txBody>
          <a:bodyPr wrap="square" rtlCol="0">
            <a:spAutoFit/>
          </a:bodyPr>
          <a:lstStyle/>
          <a:p>
            <a:r>
              <a:rPr lang="en-US" dirty="0" smtClean="0"/>
              <a:t>X </a:t>
            </a:r>
            <a:r>
              <a:rPr lang="en-US" sz="3200" dirty="0" smtClean="0"/>
              <a:t>4</a:t>
            </a:r>
            <a:endParaRPr lang="en-US" sz="3200" dirty="0"/>
          </a:p>
        </p:txBody>
      </p:sp>
      <p:cxnSp>
        <p:nvCxnSpPr>
          <p:cNvPr id="18" name="Straight Connector 17"/>
          <p:cNvCxnSpPr/>
          <p:nvPr/>
        </p:nvCxnSpPr>
        <p:spPr>
          <a:xfrm>
            <a:off x="2354825" y="1764283"/>
            <a:ext cx="3048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359741" y="2090583"/>
            <a:ext cx="3048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379406" y="5098944"/>
            <a:ext cx="3048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2374490" y="4832556"/>
            <a:ext cx="3048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7276" y="4793482"/>
            <a:ext cx="195263"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3909" y="2144530"/>
            <a:ext cx="261937" cy="269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TextBox 24"/>
          <p:cNvSpPr txBox="1"/>
          <p:nvPr/>
        </p:nvSpPr>
        <p:spPr>
          <a:xfrm>
            <a:off x="2985443" y="3331116"/>
            <a:ext cx="672281" cy="369332"/>
          </a:xfrm>
          <a:prstGeom prst="rect">
            <a:avLst/>
          </a:prstGeom>
          <a:noFill/>
        </p:spPr>
        <p:txBody>
          <a:bodyPr wrap="square" rtlCol="0">
            <a:spAutoFit/>
          </a:bodyPr>
          <a:lstStyle/>
          <a:p>
            <a:r>
              <a:rPr lang="en-US" dirty="0" smtClean="0"/>
              <a:t>8 cm</a:t>
            </a:r>
            <a:endParaRPr lang="en-US" dirty="0"/>
          </a:p>
        </p:txBody>
      </p:sp>
      <p:sp>
        <p:nvSpPr>
          <p:cNvPr id="22" name="Right Brace 21"/>
          <p:cNvSpPr/>
          <p:nvPr/>
        </p:nvSpPr>
        <p:spPr>
          <a:xfrm>
            <a:off x="2783909" y="1197389"/>
            <a:ext cx="130968" cy="56689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Right Brace 22"/>
          <p:cNvSpPr/>
          <p:nvPr/>
        </p:nvSpPr>
        <p:spPr>
          <a:xfrm>
            <a:off x="2985443" y="1764283"/>
            <a:ext cx="60403" cy="38024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2979077" y="1296170"/>
            <a:ext cx="636713" cy="369332"/>
          </a:xfrm>
          <a:prstGeom prst="rect">
            <a:avLst/>
          </a:prstGeom>
          <a:noFill/>
        </p:spPr>
        <p:txBody>
          <a:bodyPr wrap="none" rtlCol="0">
            <a:spAutoFit/>
          </a:bodyPr>
          <a:lstStyle/>
          <a:p>
            <a:r>
              <a:rPr lang="en-US" dirty="0" smtClean="0"/>
              <a:t>2 cm</a:t>
            </a:r>
            <a:endParaRPr lang="en-US" dirty="0"/>
          </a:p>
        </p:txBody>
      </p:sp>
      <p:sp>
        <p:nvSpPr>
          <p:cNvPr id="29" name="TextBox 28"/>
          <p:cNvSpPr txBox="1"/>
          <p:nvPr/>
        </p:nvSpPr>
        <p:spPr>
          <a:xfrm>
            <a:off x="2997209" y="5219034"/>
            <a:ext cx="672281" cy="369332"/>
          </a:xfrm>
          <a:prstGeom prst="rect">
            <a:avLst/>
          </a:prstGeom>
          <a:noFill/>
        </p:spPr>
        <p:txBody>
          <a:bodyPr wrap="square" rtlCol="0">
            <a:spAutoFit/>
          </a:bodyPr>
          <a:lstStyle/>
          <a:p>
            <a:r>
              <a:rPr lang="en-US" dirty="0" smtClean="0"/>
              <a:t>2 cm</a:t>
            </a:r>
            <a:endParaRPr lang="en-US" dirty="0"/>
          </a:p>
        </p:txBody>
      </p:sp>
      <p:sp>
        <p:nvSpPr>
          <p:cNvPr id="30" name="TextBox 29"/>
          <p:cNvSpPr txBox="1"/>
          <p:nvPr/>
        </p:nvSpPr>
        <p:spPr>
          <a:xfrm>
            <a:off x="3124200" y="4793482"/>
            <a:ext cx="672281" cy="369332"/>
          </a:xfrm>
          <a:prstGeom prst="rect">
            <a:avLst/>
          </a:prstGeom>
          <a:noFill/>
        </p:spPr>
        <p:txBody>
          <a:bodyPr wrap="square" rtlCol="0">
            <a:spAutoFit/>
          </a:bodyPr>
          <a:lstStyle/>
          <a:p>
            <a:r>
              <a:rPr lang="en-US" dirty="0" smtClean="0"/>
              <a:t>1 cm</a:t>
            </a:r>
            <a:endParaRPr lang="en-US" dirty="0"/>
          </a:p>
        </p:txBody>
      </p:sp>
      <p:sp>
        <p:nvSpPr>
          <p:cNvPr id="31" name="TextBox 30"/>
          <p:cNvSpPr txBox="1"/>
          <p:nvPr/>
        </p:nvSpPr>
        <p:spPr>
          <a:xfrm>
            <a:off x="3124200" y="1750453"/>
            <a:ext cx="672281" cy="369332"/>
          </a:xfrm>
          <a:prstGeom prst="rect">
            <a:avLst/>
          </a:prstGeom>
          <a:noFill/>
        </p:spPr>
        <p:txBody>
          <a:bodyPr wrap="square" rtlCol="0">
            <a:spAutoFit/>
          </a:bodyPr>
          <a:lstStyle/>
          <a:p>
            <a:r>
              <a:rPr lang="en-US" dirty="0" smtClean="0"/>
              <a:t>1 cm</a:t>
            </a:r>
            <a:endParaRPr lang="en-US" dirty="0"/>
          </a:p>
        </p:txBody>
      </p:sp>
      <p:sp>
        <p:nvSpPr>
          <p:cNvPr id="32" name="Right Brace 31"/>
          <p:cNvSpPr/>
          <p:nvPr/>
        </p:nvSpPr>
        <p:spPr>
          <a:xfrm>
            <a:off x="2783909" y="5104475"/>
            <a:ext cx="130968" cy="56689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Right Brace 32"/>
          <p:cNvSpPr/>
          <p:nvPr/>
        </p:nvSpPr>
        <p:spPr>
          <a:xfrm>
            <a:off x="2985443" y="4810687"/>
            <a:ext cx="60403" cy="38024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TextBox 33"/>
          <p:cNvSpPr txBox="1"/>
          <p:nvPr/>
        </p:nvSpPr>
        <p:spPr>
          <a:xfrm>
            <a:off x="2340228" y="5911397"/>
            <a:ext cx="887362" cy="584775"/>
          </a:xfrm>
          <a:prstGeom prst="rect">
            <a:avLst/>
          </a:prstGeom>
          <a:noFill/>
        </p:spPr>
        <p:txBody>
          <a:bodyPr wrap="square" rtlCol="0">
            <a:spAutoFit/>
          </a:bodyPr>
          <a:lstStyle/>
          <a:p>
            <a:r>
              <a:rPr lang="en-US" dirty="0" smtClean="0"/>
              <a:t>X </a:t>
            </a:r>
            <a:r>
              <a:rPr lang="en-US" sz="3200" dirty="0" smtClean="0"/>
              <a:t>4</a:t>
            </a:r>
            <a:endParaRPr lang="en-US" sz="3200" dirty="0"/>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9080" y="5867399"/>
            <a:ext cx="938213"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91300" y="1257591"/>
            <a:ext cx="328613"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 name="Straight Connector 10"/>
          <p:cNvCxnSpPr/>
          <p:nvPr/>
        </p:nvCxnSpPr>
        <p:spPr>
          <a:xfrm>
            <a:off x="6438900" y="3536674"/>
            <a:ext cx="6858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277100" y="3353354"/>
            <a:ext cx="1709827" cy="369332"/>
          </a:xfrm>
          <a:prstGeom prst="rect">
            <a:avLst/>
          </a:prstGeom>
          <a:noFill/>
        </p:spPr>
        <p:txBody>
          <a:bodyPr wrap="none" rtlCol="0">
            <a:spAutoFit/>
          </a:bodyPr>
          <a:lstStyle/>
          <a:p>
            <a:r>
              <a:rPr lang="en-US" dirty="0" smtClean="0"/>
              <a:t>Cut straw in half</a:t>
            </a:r>
            <a:endParaRPr lang="en-US" dirty="0"/>
          </a:p>
        </p:txBody>
      </p:sp>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91199" y="1231159"/>
            <a:ext cx="328613"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91187" y="5829788"/>
            <a:ext cx="938213"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 name="TextBox 38"/>
          <p:cNvSpPr txBox="1"/>
          <p:nvPr/>
        </p:nvSpPr>
        <p:spPr>
          <a:xfrm>
            <a:off x="6591300" y="5911396"/>
            <a:ext cx="887362" cy="584775"/>
          </a:xfrm>
          <a:prstGeom prst="rect">
            <a:avLst/>
          </a:prstGeom>
          <a:noFill/>
        </p:spPr>
        <p:txBody>
          <a:bodyPr wrap="square" rtlCol="0">
            <a:spAutoFit/>
          </a:bodyPr>
          <a:lstStyle/>
          <a:p>
            <a:r>
              <a:rPr lang="en-US" dirty="0" smtClean="0"/>
              <a:t>X </a:t>
            </a:r>
            <a:r>
              <a:rPr lang="en-US" sz="3200" dirty="0" smtClean="0"/>
              <a:t>6</a:t>
            </a:r>
            <a:endParaRPr lang="en-US" sz="3200" dirty="0"/>
          </a:p>
        </p:txBody>
      </p:sp>
      <p:pic>
        <p:nvPicPr>
          <p:cNvPr id="42"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67992" y="2704988"/>
            <a:ext cx="255587"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Right Brace 25"/>
          <p:cNvSpPr/>
          <p:nvPr/>
        </p:nvSpPr>
        <p:spPr>
          <a:xfrm>
            <a:off x="4658799" y="4148360"/>
            <a:ext cx="252414" cy="157201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031"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33734" y="1265548"/>
            <a:ext cx="261937" cy="15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67992" y="4023741"/>
            <a:ext cx="255587"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 name="Right Brace 45"/>
          <p:cNvSpPr/>
          <p:nvPr/>
        </p:nvSpPr>
        <p:spPr>
          <a:xfrm>
            <a:off x="4764702" y="2830929"/>
            <a:ext cx="252414" cy="131743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TextBox 26"/>
          <p:cNvSpPr txBox="1"/>
          <p:nvPr/>
        </p:nvSpPr>
        <p:spPr>
          <a:xfrm>
            <a:off x="4979758" y="1845383"/>
            <a:ext cx="811441" cy="369332"/>
          </a:xfrm>
          <a:prstGeom prst="rect">
            <a:avLst/>
          </a:prstGeom>
          <a:noFill/>
        </p:spPr>
        <p:txBody>
          <a:bodyPr wrap="none" rtlCol="0">
            <a:spAutoFit/>
          </a:bodyPr>
          <a:lstStyle/>
          <a:p>
            <a:r>
              <a:rPr lang="en-US" dirty="0" smtClean="0"/>
              <a:t>3.8 cm</a:t>
            </a:r>
          </a:p>
        </p:txBody>
      </p:sp>
      <p:sp>
        <p:nvSpPr>
          <p:cNvPr id="48" name="TextBox 47"/>
          <p:cNvSpPr txBox="1"/>
          <p:nvPr/>
        </p:nvSpPr>
        <p:spPr>
          <a:xfrm>
            <a:off x="4953000" y="3308680"/>
            <a:ext cx="811441" cy="369332"/>
          </a:xfrm>
          <a:prstGeom prst="rect">
            <a:avLst/>
          </a:prstGeom>
          <a:noFill/>
        </p:spPr>
        <p:txBody>
          <a:bodyPr wrap="none" rtlCol="0">
            <a:spAutoFit/>
          </a:bodyPr>
          <a:lstStyle/>
          <a:p>
            <a:r>
              <a:rPr lang="en-US" dirty="0" smtClean="0"/>
              <a:t>3.7 cm</a:t>
            </a:r>
          </a:p>
        </p:txBody>
      </p:sp>
      <p:sp>
        <p:nvSpPr>
          <p:cNvPr id="49" name="TextBox 48"/>
          <p:cNvSpPr txBox="1"/>
          <p:nvPr/>
        </p:nvSpPr>
        <p:spPr>
          <a:xfrm>
            <a:off x="4977506" y="4762190"/>
            <a:ext cx="811441" cy="369332"/>
          </a:xfrm>
          <a:prstGeom prst="rect">
            <a:avLst/>
          </a:prstGeom>
          <a:noFill/>
        </p:spPr>
        <p:txBody>
          <a:bodyPr wrap="none" rtlCol="0">
            <a:spAutoFit/>
          </a:bodyPr>
          <a:lstStyle/>
          <a:p>
            <a:r>
              <a:rPr lang="en-US" dirty="0" smtClean="0"/>
              <a:t>3.8 cm</a:t>
            </a:r>
          </a:p>
        </p:txBody>
      </p:sp>
      <p:sp>
        <p:nvSpPr>
          <p:cNvPr id="28" name="TextBox 27"/>
          <p:cNvSpPr txBox="1"/>
          <p:nvPr/>
        </p:nvSpPr>
        <p:spPr>
          <a:xfrm>
            <a:off x="689487" y="609600"/>
            <a:ext cx="6420347" cy="584775"/>
          </a:xfrm>
          <a:prstGeom prst="rect">
            <a:avLst/>
          </a:prstGeom>
          <a:noFill/>
        </p:spPr>
        <p:txBody>
          <a:bodyPr wrap="none" rtlCol="0">
            <a:spAutoFit/>
          </a:bodyPr>
          <a:lstStyle/>
          <a:p>
            <a:r>
              <a:rPr lang="en-US" sz="3200" b="1" dirty="0" smtClean="0"/>
              <a:t>A	        B	</a:t>
            </a:r>
            <a:r>
              <a:rPr lang="en-US" sz="3200" b="1" dirty="0"/>
              <a:t> </a:t>
            </a:r>
            <a:r>
              <a:rPr lang="en-US" sz="3200" b="1" dirty="0" smtClean="0"/>
              <a:t>       C              D       E</a:t>
            </a:r>
            <a:endParaRPr lang="en-US" sz="3200" b="1" dirty="0"/>
          </a:p>
        </p:txBody>
      </p:sp>
    </p:spTree>
    <p:extLst>
      <p:ext uri="{BB962C8B-B14F-4D97-AF65-F5344CB8AC3E}">
        <p14:creationId xmlns:p14="http://schemas.microsoft.com/office/powerpoint/2010/main" val="852113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412616" y="2275501"/>
            <a:ext cx="249237" cy="284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09600" y="559194"/>
            <a:ext cx="6934200" cy="2031325"/>
          </a:xfrm>
          <a:prstGeom prst="rect">
            <a:avLst/>
          </a:prstGeom>
          <a:noFill/>
        </p:spPr>
        <p:txBody>
          <a:bodyPr wrap="square" rtlCol="0">
            <a:spAutoFit/>
          </a:bodyPr>
          <a:lstStyle/>
          <a:p>
            <a:r>
              <a:rPr lang="en-US" dirty="0" smtClean="0"/>
              <a:t>1. Insert 2 B straws through 2 A straws, so that the intersections align with the marks nearest the ends of the B Straws.  </a:t>
            </a:r>
          </a:p>
          <a:p>
            <a:endParaRPr lang="en-US" dirty="0"/>
          </a:p>
          <a:p>
            <a:r>
              <a:rPr lang="en-US" dirty="0" smtClean="0"/>
              <a:t>2. The resulting rectangle should have two markings visible on each B straw, inside the rectangle.</a:t>
            </a:r>
          </a:p>
          <a:p>
            <a:endParaRPr lang="en-US" dirty="0"/>
          </a:p>
          <a:p>
            <a:r>
              <a:rPr lang="en-US" dirty="0" smtClean="0"/>
              <a:t>3. Repeat.</a:t>
            </a:r>
          </a:p>
        </p:txBody>
      </p:sp>
      <p:pic>
        <p:nvPicPr>
          <p:cNvPr id="20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385987" y="4114006"/>
            <a:ext cx="249237" cy="284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408110" y="2285206"/>
            <a:ext cx="249237" cy="284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2668" y="3243314"/>
            <a:ext cx="249237" cy="284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an 3"/>
          <p:cNvSpPr/>
          <p:nvPr/>
        </p:nvSpPr>
        <p:spPr>
          <a:xfrm>
            <a:off x="1377745" y="3276600"/>
            <a:ext cx="228600" cy="2819400"/>
          </a:xfrm>
          <a:prstGeom prst="can">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a:off x="1752600" y="3581400"/>
            <a:ext cx="0" cy="249238"/>
          </a:xfrm>
          <a:prstGeom prst="line">
            <a:avLst/>
          </a:prstGeom>
        </p:spPr>
        <p:style>
          <a:lnRef idx="1">
            <a:schemeClr val="accent1"/>
          </a:lnRef>
          <a:fillRef idx="0">
            <a:schemeClr val="accent1"/>
          </a:fillRef>
          <a:effectRef idx="0">
            <a:schemeClr val="accent1"/>
          </a:effectRef>
          <a:fontRef idx="minor">
            <a:schemeClr val="tx1"/>
          </a:fontRef>
        </p:style>
      </p:cxnSp>
      <p:pic>
        <p:nvPicPr>
          <p:cNvPr id="205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5650" y="3303588"/>
            <a:ext cx="127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8"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63900" y="5410200"/>
            <a:ext cx="127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9"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2850" y="3760788"/>
            <a:ext cx="127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0"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5410200"/>
            <a:ext cx="127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1758" y="3571695"/>
            <a:ext cx="127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4267200" y="4267200"/>
            <a:ext cx="887362" cy="584775"/>
          </a:xfrm>
          <a:prstGeom prst="rect">
            <a:avLst/>
          </a:prstGeom>
          <a:noFill/>
        </p:spPr>
        <p:txBody>
          <a:bodyPr wrap="square" rtlCol="0">
            <a:spAutoFit/>
          </a:bodyPr>
          <a:lstStyle/>
          <a:p>
            <a:r>
              <a:rPr lang="en-US" dirty="0" smtClean="0"/>
              <a:t>X </a:t>
            </a:r>
            <a:r>
              <a:rPr lang="en-US" sz="3200" dirty="0" smtClean="0"/>
              <a:t>2</a:t>
            </a:r>
            <a:endParaRPr lang="en-US" sz="3200" dirty="0"/>
          </a:p>
        </p:txBody>
      </p:sp>
    </p:spTree>
    <p:extLst>
      <p:ext uri="{BB962C8B-B14F-4D97-AF65-F5344CB8AC3E}">
        <p14:creationId xmlns:p14="http://schemas.microsoft.com/office/powerpoint/2010/main" val="39267600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1219200"/>
            <a:ext cx="4908844" cy="923330"/>
          </a:xfrm>
          <a:prstGeom prst="rect">
            <a:avLst/>
          </a:prstGeom>
          <a:noFill/>
        </p:spPr>
        <p:txBody>
          <a:bodyPr wrap="none" rtlCol="0">
            <a:spAutoFit/>
          </a:bodyPr>
          <a:lstStyle/>
          <a:p>
            <a:r>
              <a:rPr lang="en-US" dirty="0" smtClean="0"/>
              <a:t>4. Insert D straws through the holes in the C straw.</a:t>
            </a:r>
          </a:p>
          <a:p>
            <a:endParaRPr lang="en-US" dirty="0"/>
          </a:p>
          <a:p>
            <a:r>
              <a:rPr lang="en-US" dirty="0" smtClean="0"/>
              <a:t>5. Repeat.</a:t>
            </a:r>
            <a:endParaRPr lang="en-US" dirty="0"/>
          </a:p>
        </p:txBody>
      </p:sp>
      <p:sp>
        <p:nvSpPr>
          <p:cNvPr id="3" name="Can 2"/>
          <p:cNvSpPr/>
          <p:nvPr/>
        </p:nvSpPr>
        <p:spPr>
          <a:xfrm>
            <a:off x="3276600" y="2590800"/>
            <a:ext cx="304800" cy="3657600"/>
          </a:xfrm>
          <a:prstGeom prst="can">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3264692" y="1773930"/>
            <a:ext cx="328613" cy="368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3264693" y="3047207"/>
            <a:ext cx="328613" cy="368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761537" y="3852031"/>
            <a:ext cx="887362" cy="584775"/>
          </a:xfrm>
          <a:prstGeom prst="rect">
            <a:avLst/>
          </a:prstGeom>
          <a:noFill/>
        </p:spPr>
        <p:txBody>
          <a:bodyPr wrap="square" rtlCol="0">
            <a:spAutoFit/>
          </a:bodyPr>
          <a:lstStyle/>
          <a:p>
            <a:r>
              <a:rPr lang="en-US" dirty="0" smtClean="0"/>
              <a:t>X </a:t>
            </a:r>
            <a:r>
              <a:rPr lang="en-US" sz="3200" dirty="0" smtClean="0"/>
              <a:t>2</a:t>
            </a:r>
            <a:endParaRPr lang="en-US" sz="3200" dirty="0"/>
          </a:p>
        </p:txBody>
      </p:sp>
    </p:spTree>
    <p:extLst>
      <p:ext uri="{BB962C8B-B14F-4D97-AF65-F5344CB8AC3E}">
        <p14:creationId xmlns:p14="http://schemas.microsoft.com/office/powerpoint/2010/main" val="1706834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990600"/>
            <a:ext cx="6847035" cy="1200329"/>
          </a:xfrm>
          <a:prstGeom prst="rect">
            <a:avLst/>
          </a:prstGeom>
          <a:noFill/>
        </p:spPr>
        <p:txBody>
          <a:bodyPr wrap="square" rtlCol="0">
            <a:spAutoFit/>
          </a:bodyPr>
          <a:lstStyle/>
          <a:p>
            <a:r>
              <a:rPr lang="en-US" dirty="0" smtClean="0"/>
              <a:t>6. Angle the C straw so that it aligns with the markings on the B Straw.  Punch a hole where they intersect, and insert a shorter E straw through both holes to connect them.  Using another E straw, connect the opposite end of the C straw to the diagonal B straw marking.</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1356" y="2819400"/>
            <a:ext cx="2865437" cy="2865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333582">
            <a:off x="1609893" y="2705455"/>
            <a:ext cx="2988360" cy="298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onut 2"/>
          <p:cNvSpPr/>
          <p:nvPr/>
        </p:nvSpPr>
        <p:spPr>
          <a:xfrm>
            <a:off x="2209800" y="4953000"/>
            <a:ext cx="304800" cy="304800"/>
          </a:xfrm>
          <a:prstGeom prst="donu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3099593"/>
            <a:ext cx="328613" cy="32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203960" y="2667000"/>
            <a:ext cx="3058965" cy="2031325"/>
          </a:xfrm>
          <a:prstGeom prst="rect">
            <a:avLst/>
          </a:prstGeom>
          <a:noFill/>
        </p:spPr>
        <p:txBody>
          <a:bodyPr wrap="square" rtlCol="0">
            <a:spAutoFit/>
          </a:bodyPr>
          <a:lstStyle/>
          <a:p>
            <a:r>
              <a:rPr lang="en-US" dirty="0" smtClean="0"/>
              <a:t>7. When you repeat this process for the other side, make sure that the diagonal support aligns with the opposite diagonal, making an X, when the support is on the outside of the frame.</a:t>
            </a:r>
            <a:endParaRPr lang="en-US" dirty="0"/>
          </a:p>
        </p:txBody>
      </p:sp>
      <p:sp>
        <p:nvSpPr>
          <p:cNvPr id="9" name="TextBox 8"/>
          <p:cNvSpPr txBox="1"/>
          <p:nvPr/>
        </p:nvSpPr>
        <p:spPr>
          <a:xfrm>
            <a:off x="5142746" y="5122606"/>
            <a:ext cx="887362" cy="584775"/>
          </a:xfrm>
          <a:prstGeom prst="rect">
            <a:avLst/>
          </a:prstGeom>
          <a:noFill/>
        </p:spPr>
        <p:txBody>
          <a:bodyPr wrap="square" rtlCol="0">
            <a:spAutoFit/>
          </a:bodyPr>
          <a:lstStyle/>
          <a:p>
            <a:r>
              <a:rPr lang="en-US" dirty="0" smtClean="0"/>
              <a:t>X </a:t>
            </a:r>
            <a:r>
              <a:rPr lang="en-US" sz="3200" dirty="0" smtClean="0"/>
              <a:t>2</a:t>
            </a:r>
            <a:endParaRPr lang="en-US" sz="3200" dirty="0"/>
          </a:p>
        </p:txBody>
      </p:sp>
    </p:spTree>
    <p:extLst>
      <p:ext uri="{BB962C8B-B14F-4D97-AF65-F5344CB8AC3E}">
        <p14:creationId xmlns:p14="http://schemas.microsoft.com/office/powerpoint/2010/main" val="10593264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671691"/>
            <a:ext cx="8077200" cy="5909310"/>
          </a:xfrm>
          <a:prstGeom prst="rect">
            <a:avLst/>
          </a:prstGeom>
          <a:noFill/>
        </p:spPr>
        <p:txBody>
          <a:bodyPr wrap="square" rtlCol="0">
            <a:spAutoFit/>
          </a:bodyPr>
          <a:lstStyle/>
          <a:p>
            <a:r>
              <a:rPr lang="en-US" dirty="0" smtClean="0"/>
              <a:t>8. Line up both sides of the frame so that the diagonal supports are perpendicular to each other.</a:t>
            </a:r>
          </a:p>
          <a:p>
            <a:endParaRPr lang="en-US" dirty="0"/>
          </a:p>
          <a:p>
            <a:r>
              <a:rPr lang="en-US" dirty="0" smtClean="0"/>
              <a:t>9. Punch holes where the E straw lines up with the frame on the opposite side, and push the E straws through those holes to connect the two sides of the frame together.</a:t>
            </a:r>
          </a:p>
          <a:p>
            <a:endParaRPr lang="en-US" dirty="0"/>
          </a:p>
          <a:p>
            <a:r>
              <a:rPr lang="en-US" dirty="0" smtClean="0"/>
              <a:t>10. Punch holes where the crossbars of the diagonal supports intersect the frame.  Push the shorter E straws through to connect the support and both sides of the frame.</a:t>
            </a:r>
          </a:p>
          <a:p>
            <a:endParaRPr lang="en-US" dirty="0"/>
          </a:p>
          <a:p>
            <a:r>
              <a:rPr lang="en-US" dirty="0" smtClean="0"/>
              <a:t>11. Punch holes where the diagonal supports cross, place a short straw through this center connection (this is the axle for the nail to go through).</a:t>
            </a:r>
          </a:p>
          <a:p>
            <a:endParaRPr lang="en-US" dirty="0"/>
          </a:p>
          <a:p>
            <a:r>
              <a:rPr lang="en-US" dirty="0" smtClean="0"/>
              <a:t>12. Cut the center (axle) straw, and move the straws outward so that they still intersect the diagonal supports, but allow room for the magnets.</a:t>
            </a:r>
          </a:p>
          <a:p>
            <a:endParaRPr lang="en-US" dirty="0"/>
          </a:p>
          <a:p>
            <a:r>
              <a:rPr lang="en-US" dirty="0" smtClean="0"/>
              <a:t>13. Insert the magnets, and place the nail through the axle.</a:t>
            </a:r>
          </a:p>
          <a:p>
            <a:endParaRPr lang="en-US" dirty="0"/>
          </a:p>
          <a:p>
            <a:r>
              <a:rPr lang="en-US" smtClean="0"/>
              <a:t>14. Wrap </a:t>
            </a:r>
            <a:r>
              <a:rPr lang="en-US" dirty="0" smtClean="0"/>
              <a:t>with wire and attach light bulb according to the directions for the cardboard frame generator.</a:t>
            </a:r>
          </a:p>
        </p:txBody>
      </p:sp>
    </p:spTree>
    <p:extLst>
      <p:ext uri="{BB962C8B-B14F-4D97-AF65-F5344CB8AC3E}">
        <p14:creationId xmlns:p14="http://schemas.microsoft.com/office/powerpoint/2010/main" val="24186767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1862</TotalTime>
  <Words>385</Words>
  <Application>Microsoft Office PowerPoint</Application>
  <PresentationFormat>On-screen Show (4:3)</PresentationFormat>
  <Paragraphs>42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Pamela</dc:creator>
  <cp:lastModifiedBy>Pamela</cp:lastModifiedBy>
  <cp:revision>10</cp:revision>
  <dcterms:created xsi:type="dcterms:W3CDTF">2011-07-28T17:06:01Z</dcterms:created>
  <dcterms:modified xsi:type="dcterms:W3CDTF">2011-10-13T14:21:57Z</dcterms:modified>
</cp:coreProperties>
</file>